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7" r:id="rId7"/>
    <p:sldId id="268" r:id="rId8"/>
    <p:sldId id="261" r:id="rId9"/>
    <p:sldId id="262" r:id="rId10"/>
    <p:sldId id="269" r:id="rId11"/>
    <p:sldId id="263" r:id="rId12"/>
    <p:sldId id="264" r:id="rId13"/>
    <p:sldId id="265" r:id="rId14"/>
    <p:sldId id="266" r:id="rId15"/>
    <p:sldId id="273" r:id="rId16"/>
    <p:sldId id="274" r:id="rId17"/>
    <p:sldId id="275" r:id="rId18"/>
    <p:sldId id="270" r:id="rId19"/>
    <p:sldId id="271"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160" autoAdjust="0"/>
  </p:normalViewPr>
  <p:slideViewPr>
    <p:cSldViewPr snapToGrid="0">
      <p:cViewPr varScale="1">
        <p:scale>
          <a:sx n="63" d="100"/>
          <a:sy n="63" d="100"/>
        </p:scale>
        <p:origin x="804" y="5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12/19/2022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dirty="0"/>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12/19/2022</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dirty="0"/>
          </a:p>
        </p:txBody>
      </p:sp>
    </p:spTree>
    <p:extLst>
      <p:ext uri="{BB962C8B-B14F-4D97-AF65-F5344CB8AC3E}">
        <p14:creationId xmlns:p14="http://schemas.microsoft.com/office/powerpoint/2010/main" val="151482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a:t>
            </a:fld>
            <a:endParaRPr lang="en-US" dirty="0"/>
          </a:p>
        </p:txBody>
      </p:sp>
    </p:spTree>
    <p:extLst>
      <p:ext uri="{BB962C8B-B14F-4D97-AF65-F5344CB8AC3E}">
        <p14:creationId xmlns:p14="http://schemas.microsoft.com/office/powerpoint/2010/main" val="385503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8</a:t>
            </a:fld>
            <a:endParaRPr lang="en-US" dirty="0"/>
          </a:p>
        </p:txBody>
      </p:sp>
    </p:spTree>
    <p:extLst>
      <p:ext uri="{BB962C8B-B14F-4D97-AF65-F5344CB8AC3E}">
        <p14:creationId xmlns:p14="http://schemas.microsoft.com/office/powerpoint/2010/main" val="186217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of the steps used in completing</a:t>
            </a:r>
            <a:r>
              <a:rPr lang="en-US" baseline="0" dirty="0"/>
              <a:t> your experiment.</a:t>
            </a:r>
          </a:p>
          <a:p>
            <a:r>
              <a:rPr lang="en-US" baseline="0" dirty="0"/>
              <a:t>Remember to number your steps.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dirty="0"/>
          </a:p>
        </p:txBody>
      </p:sp>
    </p:spTree>
    <p:extLst>
      <p:ext uri="{BB962C8B-B14F-4D97-AF65-F5344CB8AC3E}">
        <p14:creationId xmlns:p14="http://schemas.microsoft.com/office/powerpoint/2010/main" val="4167736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6"/>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8"/>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5"/>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12/19/2022</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dirty="0"/>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12/19/2022</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evalonate_pathway" TargetMode="External"/><Relationship Id="rId2" Type="http://schemas.openxmlformats.org/officeDocument/2006/relationships/hyperlink" Target="https://en.wikipedia.org/wiki/Dru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intechopen.com/books/phytochemicals-isolation-characterisation-and-role-in-human-health/coumarins-an-important-class-of-phytochemicals" TargetMode="External"/><Relationship Id="rId3" Type="http://schemas.openxmlformats.org/officeDocument/2006/relationships/hyperlink" Target="https://www.ncbi.nlm.nih.gov/pubmed/11783842" TargetMode="External"/><Relationship Id="rId7" Type="http://schemas.openxmlformats.org/officeDocument/2006/relationships/hyperlink" Target="https://en.wikipedia.org/wiki/Coumarin" TargetMode="External"/><Relationship Id="rId2" Type="http://schemas.openxmlformats.org/officeDocument/2006/relationships/hyperlink" Target="https://en.wikipedia.org/wiki/Non-mevalonate_pathway" TargetMode="External"/><Relationship Id="rId1" Type="http://schemas.openxmlformats.org/officeDocument/2006/relationships/slideLayout" Target="../slideLayouts/slideLayout2.xml"/><Relationship Id="rId6" Type="http://schemas.openxmlformats.org/officeDocument/2006/relationships/hyperlink" Target="https://www.sciencedirect.com/topics/biochemistry-genetics-and-molecular-biology/tannins" TargetMode="External"/><Relationship Id="rId5" Type="http://schemas.openxmlformats.org/officeDocument/2006/relationships/hyperlink" Target="https://www.ncbi.nlm.nih.gov/pmc/articles/PMC6723084/" TargetMode="External"/><Relationship Id="rId4" Type="http://schemas.openxmlformats.org/officeDocument/2006/relationships/hyperlink" Target="https://en.wikipedia.org/wiki/Tann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isonousplants.ansci.cornell.edu/toxicagents/glucosin.html" TargetMode="External"/><Relationship Id="rId7" Type="http://schemas.openxmlformats.org/officeDocument/2006/relationships/hyperlink" Target="https://www.unido.org/sites/default/files/2009-10/Extraction_technologies_for_medicinal_and_aromatic_plants_0.pdf" TargetMode="External"/><Relationship Id="rId2" Type="http://schemas.openxmlformats.org/officeDocument/2006/relationships/hyperlink" Target="https://www.intechopen.com/books/toxicology-new-aspects-to-this-scientific-conundrum/a-review-of-cyanogenic-glycosides-in-edible-plants" TargetMode="External"/><Relationship Id="rId1" Type="http://schemas.openxmlformats.org/officeDocument/2006/relationships/slideLayout" Target="../slideLayouts/slideLayout2.xml"/><Relationship Id="rId6" Type="http://schemas.openxmlformats.org/officeDocument/2006/relationships/hyperlink" Target="https://www.researchgate.net/post/Which_is_the_best_solvent_for_herbal_extraction#post-comment-editor" TargetMode="External"/><Relationship Id="rId5" Type="http://schemas.openxmlformats.org/officeDocument/2006/relationships/hyperlink" Target="https://www.intechopen.com/books/plant-physiological-aspects-of-phenolic-compounds/shikimic-acid-pathway-in-biosynthesis-of-phenolic-compounds" TargetMode="External"/><Relationship Id="rId4" Type="http://schemas.openxmlformats.org/officeDocument/2006/relationships/hyperlink" Target="http://homepage.ruhr-uni-bochum.de/Markus.Piotrowski/Research_Glucosinolate.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Extraction of Phytoconstituents</a:t>
            </a:r>
          </a:p>
        </p:txBody>
      </p:sp>
      <p:sp>
        <p:nvSpPr>
          <p:cNvPr id="3" name="Subtitle 2"/>
          <p:cNvSpPr>
            <a:spLocks noGrp="1"/>
          </p:cNvSpPr>
          <p:nvPr>
            <p:ph type="subTitle" idx="1"/>
          </p:nvPr>
        </p:nvSpPr>
        <p:spPr/>
        <p:txBody>
          <a:bodyPr/>
          <a:lstStyle/>
          <a:p>
            <a:r>
              <a:rPr lang="en-US" dirty="0">
                <a:solidFill>
                  <a:schemeClr val="tx1">
                    <a:lumMod val="95000"/>
                  </a:schemeClr>
                </a:solidFill>
              </a:rPr>
              <a:t>                                                                                                                                               Tejas Karandikar</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3) To the percolator, enough solvent is added so that the drug is saturated and then the lid is placed at the top.</a:t>
            </a:r>
          </a:p>
          <a:p>
            <a:r>
              <a:rPr lang="en-IN" dirty="0"/>
              <a:t>4) When the liquid begins to drip out from the outlet of the percolator, the lower opening is closed.</a:t>
            </a:r>
          </a:p>
          <a:p>
            <a:r>
              <a:rPr lang="en-IN" dirty="0"/>
              <a:t>5) The drug material is allowed to stay for 24 hrs and then the percolation is continued slowly with the help of the amount of solvent which would make the final volume of solution 1 litre.</a:t>
            </a:r>
          </a:p>
          <a:p>
            <a:r>
              <a:rPr lang="en-IN" dirty="0"/>
              <a:t>This process depends on the flow of the menstruum through the powdered crude drug and it gives products of greater concentration than maceration. </a:t>
            </a:r>
          </a:p>
        </p:txBody>
      </p:sp>
    </p:spTree>
    <p:extLst>
      <p:ext uri="{BB962C8B-B14F-4D97-AF65-F5344CB8AC3E}">
        <p14:creationId xmlns:p14="http://schemas.microsoft.com/office/powerpoint/2010/main" val="35194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Reserve Percolate Method</a:t>
            </a:r>
          </a:p>
        </p:txBody>
      </p:sp>
      <p:sp>
        <p:nvSpPr>
          <p:cNvPr id="3" name="Content Placeholder 2"/>
          <p:cNvSpPr>
            <a:spLocks noGrp="1"/>
          </p:cNvSpPr>
          <p:nvPr>
            <p:ph idx="1"/>
          </p:nvPr>
        </p:nvSpPr>
        <p:spPr/>
        <p:txBody>
          <a:bodyPr>
            <a:normAutofit lnSpcReduction="10000"/>
          </a:bodyPr>
          <a:lstStyle/>
          <a:p>
            <a:r>
              <a:rPr lang="en-IN" dirty="0"/>
              <a:t>When the solvent used for percolation is dilute alcohol, the normal method of percolation is modified.</a:t>
            </a:r>
          </a:p>
          <a:p>
            <a:r>
              <a:rPr lang="en-IN" dirty="0"/>
              <a:t>When the strength of alcohol is independent of the concentration of the extract, percolation is continued and the first percolate (the solution obtained after percolation) is kept aside.</a:t>
            </a:r>
          </a:p>
          <a:p>
            <a:r>
              <a:rPr lang="en-IN" dirty="0"/>
              <a:t>The subsequent quantities of percolates are then collected, concentrated and lastly, the first volume of the percolate is added in the final product.</a:t>
            </a:r>
          </a:p>
          <a:p>
            <a:r>
              <a:rPr lang="en-IN" dirty="0"/>
              <a:t>Thus, not only the required alcohol strength is maintained but also higher concentration of the product is obtained.</a:t>
            </a:r>
          </a:p>
          <a:p>
            <a:r>
              <a:rPr lang="en-IN" dirty="0"/>
              <a:t>This process is known as the reserve percolate method.</a:t>
            </a:r>
          </a:p>
        </p:txBody>
      </p:sp>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a:t>In another modification of the percolation method for industries, to handle batches of varying sizes, semi-continuous or continuous extraction devices are used.</a:t>
            </a:r>
          </a:p>
          <a:p>
            <a:r>
              <a:rPr lang="en-US" dirty="0"/>
              <a:t>These devices, known as extraction batteries are made up of a number of vessels in series inter-connected through pipelines.</a:t>
            </a:r>
          </a:p>
        </p:txBody>
      </p:sp>
    </p:spTree>
    <p:extLst>
      <p:ext uri="{BB962C8B-B14F-4D97-AF65-F5344CB8AC3E}">
        <p14:creationId xmlns:p14="http://schemas.microsoft.com/office/powerpoint/2010/main" val="26055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They are arranged in a way that the solvent can be added and the product can be removed from any vessel.</a:t>
            </a:r>
          </a:p>
          <a:p>
            <a:r>
              <a:rPr lang="en-US" dirty="0"/>
              <a:t>Such a device gives maximum efficiency of extraction using a minimum amount of solvent.</a:t>
            </a:r>
          </a:p>
          <a:p>
            <a:r>
              <a:rPr lang="en-US" dirty="0"/>
              <a:t>The product thus obtained is much more concentrated and there is less loss of solvent due to evaporation.</a:t>
            </a:r>
          </a:p>
          <a:p>
            <a:endParaRPr lang="en-US" dirty="0"/>
          </a:p>
        </p:txBody>
      </p:sp>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7217" y="1550408"/>
            <a:ext cx="4714815" cy="39488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504" y="1485262"/>
            <a:ext cx="2336437" cy="4263396"/>
          </a:xfrm>
          <a:prstGeom prst="rect">
            <a:avLst/>
          </a:prstGeom>
        </p:spPr>
      </p:pic>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Steam Distillation</a:t>
            </a:r>
          </a:p>
        </p:txBody>
      </p:sp>
      <p:sp>
        <p:nvSpPr>
          <p:cNvPr id="3" name="Content Placeholder 2"/>
          <p:cNvSpPr>
            <a:spLocks noGrp="1"/>
          </p:cNvSpPr>
          <p:nvPr>
            <p:ph idx="1"/>
          </p:nvPr>
        </p:nvSpPr>
        <p:spPr/>
        <p:txBody>
          <a:bodyPr/>
          <a:lstStyle/>
          <a:p>
            <a:r>
              <a:rPr lang="en-IN" dirty="0"/>
              <a:t>As the name suggests, steam distillation is the method of distilling plant material with the steam generated in a separate apparatus known as the boiler which is outside the main apparatus.</a:t>
            </a:r>
          </a:p>
          <a:p>
            <a:r>
              <a:rPr lang="en-IN" dirty="0"/>
              <a:t>In this method, the crude drug is supported on a perforated grid above the steam inlet.</a:t>
            </a:r>
          </a:p>
          <a:p>
            <a:r>
              <a:rPr lang="en-IN" dirty="0"/>
              <a:t>It is the most widely accepted method of producing essential oils on a large scale. </a:t>
            </a:r>
          </a:p>
        </p:txBody>
      </p:sp>
    </p:spTree>
    <p:extLst>
      <p:ext uri="{BB962C8B-B14F-4D97-AF65-F5344CB8AC3E}">
        <p14:creationId xmlns:p14="http://schemas.microsoft.com/office/powerpoint/2010/main" val="356948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Advantages of Steam Distillation</a:t>
            </a:r>
          </a:p>
        </p:txBody>
      </p:sp>
      <p:sp>
        <p:nvSpPr>
          <p:cNvPr id="3" name="Content Placeholder 2"/>
          <p:cNvSpPr>
            <a:spLocks noGrp="1"/>
          </p:cNvSpPr>
          <p:nvPr>
            <p:ph idx="1"/>
          </p:nvPr>
        </p:nvSpPr>
        <p:spPr/>
        <p:txBody>
          <a:bodyPr/>
          <a:lstStyle/>
          <a:p>
            <a:r>
              <a:rPr lang="en-IN" dirty="0"/>
              <a:t>The amount of steam can be easily controlled.</a:t>
            </a:r>
          </a:p>
          <a:p>
            <a:r>
              <a:rPr lang="en-IN" dirty="0"/>
              <a:t>There is no thermal degradation of the phytoconstituents as the crude drugs are heated to a maximum temperature of 100</a:t>
            </a:r>
            <a:r>
              <a:rPr lang="en-IN" dirty="0">
                <a:cs typeface="Calibri" panose="020F0502020204030204" pitchFamily="34" charset="0"/>
              </a:rPr>
              <a:t>°C due to the fact that the steam is generated in a separate apparatus outside as mentioned earlier.</a:t>
            </a:r>
          </a:p>
          <a:p>
            <a:r>
              <a:rPr lang="en-IN" dirty="0">
                <a:cs typeface="Calibri" panose="020F0502020204030204" pitchFamily="34" charset="0"/>
              </a:rPr>
              <a:t>It is more superior as compared to other processes of extraction.</a:t>
            </a:r>
          </a:p>
          <a:p>
            <a:r>
              <a:rPr lang="en-IN" dirty="0"/>
              <a:t>However the establishment of this process has a much higher expenditure than the others.</a:t>
            </a:r>
            <a:endParaRPr lang="en-IN" dirty="0">
              <a:cs typeface="Calibri" panose="020F0502020204030204" pitchFamily="34" charset="0"/>
            </a:endParaRPr>
          </a:p>
        </p:txBody>
      </p:sp>
    </p:spTree>
    <p:extLst>
      <p:ext uri="{BB962C8B-B14F-4D97-AF65-F5344CB8AC3E}">
        <p14:creationId xmlns:p14="http://schemas.microsoft.com/office/powerpoint/2010/main" val="35913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888" y="2130069"/>
            <a:ext cx="8316684" cy="4180579"/>
          </a:xfrm>
        </p:spPr>
      </p:pic>
    </p:spTree>
    <p:extLst>
      <p:ext uri="{BB962C8B-B14F-4D97-AF65-F5344CB8AC3E}">
        <p14:creationId xmlns:p14="http://schemas.microsoft.com/office/powerpoint/2010/main" val="97773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a:t>
            </a:r>
          </a:p>
        </p:txBody>
      </p:sp>
      <p:sp>
        <p:nvSpPr>
          <p:cNvPr id="3" name="Content Placeholder 2"/>
          <p:cNvSpPr>
            <a:spLocks noGrp="1"/>
          </p:cNvSpPr>
          <p:nvPr>
            <p:ph idx="1"/>
          </p:nvPr>
        </p:nvSpPr>
        <p:spPr/>
        <p:txBody>
          <a:bodyPr/>
          <a:lstStyle/>
          <a:p>
            <a:r>
              <a:rPr lang="en-IN" dirty="0"/>
              <a:t>Plant Physiology Notes for CSIR-UGC NET, Chapter Name- Secondary Metabolites</a:t>
            </a:r>
          </a:p>
          <a:p>
            <a:r>
              <a:rPr lang="en-IN" dirty="0"/>
              <a:t>Textbook of Pharmacognosy and Phytochemistry by Biren Shah and A.K. Seth, Elsevier Publishing, First Edition, Chapter Names- Chapter 3- Classification of Drugs of Natural Origin, Chapter 13- General Biosynthetic Pathways of Secondary Metabolites, Chapter 15- Drugs containing Alkaloids, Chapter 24- General Methods for Extraction, Isolation and Identification of Herbal Drugs</a:t>
            </a:r>
          </a:p>
          <a:p>
            <a:r>
              <a:rPr lang="en-IN" dirty="0">
                <a:hlinkClick r:id="rId2"/>
              </a:rPr>
              <a:t>https://en.wikipedia.org/wiki/Drug</a:t>
            </a:r>
            <a:endParaRPr lang="en-IN" dirty="0"/>
          </a:p>
          <a:p>
            <a:r>
              <a:rPr lang="en-IN" dirty="0">
                <a:hlinkClick r:id="rId3"/>
              </a:rPr>
              <a:t>https://en.wikipedia.org/wiki/Mevalonate_pathway</a:t>
            </a:r>
            <a:endParaRPr lang="en-IN" dirty="0"/>
          </a:p>
        </p:txBody>
      </p:sp>
    </p:spTree>
    <p:extLst>
      <p:ext uri="{BB962C8B-B14F-4D97-AF65-F5344CB8AC3E}">
        <p14:creationId xmlns:p14="http://schemas.microsoft.com/office/powerpoint/2010/main" val="40593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hlinkClick r:id="rId2"/>
              </a:rPr>
              <a:t>https://en.wikipedia.org/wiki/Non-mevalonate_pathway</a:t>
            </a:r>
            <a:endParaRPr lang="en-IN" dirty="0"/>
          </a:p>
          <a:p>
            <a:r>
              <a:rPr lang="en-IN" dirty="0">
                <a:hlinkClick r:id="rId3"/>
              </a:rPr>
              <a:t>https://www.ncbi.nlm.nih.gov/pubmed/11783842</a:t>
            </a:r>
            <a:endParaRPr lang="en-IN" dirty="0"/>
          </a:p>
          <a:p>
            <a:r>
              <a:rPr lang="en-IN" dirty="0">
                <a:hlinkClick r:id="rId4"/>
              </a:rPr>
              <a:t>https://en.wikipedia.org/wiki/Tannin</a:t>
            </a:r>
            <a:endParaRPr lang="en-IN" dirty="0"/>
          </a:p>
          <a:p>
            <a:r>
              <a:rPr lang="en-IN" dirty="0">
                <a:hlinkClick r:id="rId5"/>
              </a:rPr>
              <a:t>https://www.ncbi.nlm.nih.gov/pmc/articles/PMC6723084/</a:t>
            </a:r>
            <a:endParaRPr lang="en-IN" dirty="0"/>
          </a:p>
          <a:p>
            <a:r>
              <a:rPr lang="en-IN" dirty="0">
                <a:hlinkClick r:id="rId6"/>
              </a:rPr>
              <a:t>https://www.sciencedirect.com/topics/biochemistry-genetics-and-molecular-biology/tannins</a:t>
            </a:r>
            <a:endParaRPr lang="en-IN" dirty="0"/>
          </a:p>
          <a:p>
            <a:r>
              <a:rPr lang="en-IN" dirty="0">
                <a:hlinkClick r:id="rId7"/>
              </a:rPr>
              <a:t>https://en.wikipedia.org/wiki/Coumarin</a:t>
            </a:r>
            <a:endParaRPr lang="en-IN" dirty="0"/>
          </a:p>
          <a:p>
            <a:r>
              <a:rPr lang="en-IN" dirty="0">
                <a:hlinkClick r:id="rId8"/>
              </a:rPr>
              <a:t>https://www.intechopen.com/books/phytochemicals-isolation-characterisation-and-role-in-human-health/coumarins-an-important-class-of-phytochemicals</a:t>
            </a:r>
            <a:endParaRPr lang="en-IN" dirty="0"/>
          </a:p>
        </p:txBody>
      </p:sp>
    </p:spTree>
    <p:extLst>
      <p:ext uri="{BB962C8B-B14F-4D97-AF65-F5344CB8AC3E}">
        <p14:creationId xmlns:p14="http://schemas.microsoft.com/office/powerpoint/2010/main" val="196383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Text Placeholder 2"/>
          <p:cNvSpPr>
            <a:spLocks noGrp="1"/>
          </p:cNvSpPr>
          <p:nvPr>
            <p:ph idx="1"/>
          </p:nvPr>
        </p:nvSpPr>
        <p:spPr/>
        <p:txBody>
          <a:bodyPr/>
          <a:lstStyle/>
          <a:p>
            <a:r>
              <a:rPr lang="en-US" dirty="0">
                <a:solidFill>
                  <a:schemeClr val="tx1">
                    <a:lumMod val="95000"/>
                  </a:schemeClr>
                </a:solidFill>
              </a:rPr>
              <a:t>Extraction:-</a:t>
            </a:r>
          </a:p>
          <a:p>
            <a:r>
              <a:rPr lang="en-US" dirty="0">
                <a:solidFill>
                  <a:schemeClr val="tx1">
                    <a:lumMod val="95000"/>
                  </a:schemeClr>
                </a:solidFill>
              </a:rPr>
              <a:t>Process of isolation of soluble material from an insoluble residue which may be liquid or solid, by treatment with a solvent.</a:t>
            </a:r>
          </a:p>
          <a:p>
            <a:r>
              <a:rPr lang="en-US" dirty="0">
                <a:solidFill>
                  <a:schemeClr val="tx1">
                    <a:lumMod val="95000"/>
                  </a:schemeClr>
                </a:solidFill>
              </a:rPr>
              <a:t>Solvent:-</a:t>
            </a:r>
          </a:p>
          <a:p>
            <a:r>
              <a:rPr lang="en-US" dirty="0">
                <a:solidFill>
                  <a:schemeClr val="tx1">
                    <a:lumMod val="95000"/>
                  </a:schemeClr>
                </a:solidFill>
              </a:rPr>
              <a:t>A solvent is a substance that dissolves a solute to form a solution.</a:t>
            </a:r>
          </a:p>
          <a:p>
            <a:r>
              <a:rPr lang="en-US" dirty="0">
                <a:solidFill>
                  <a:schemeClr val="tx1">
                    <a:lumMod val="95000"/>
                  </a:schemeClr>
                </a:solidFill>
              </a:rPr>
              <a:t>Phytoconstituents:-</a:t>
            </a:r>
          </a:p>
          <a:p>
            <a:r>
              <a:rPr lang="en-US" dirty="0">
                <a:solidFill>
                  <a:schemeClr val="tx1">
                    <a:lumMod val="95000"/>
                  </a:schemeClr>
                </a:solidFill>
              </a:rPr>
              <a:t>The medically/therapeutically active chemical compounds/molecules present in a plant are known as phytoconstituents or phytochemicals.</a:t>
            </a:r>
          </a:p>
          <a:p>
            <a:endParaRPr lang="en-US" dirty="0">
              <a:solidFill>
                <a:schemeClr val="tx1">
                  <a:lumMod val="95000"/>
                </a:schemeClr>
              </a:solidFill>
            </a:endParaRPr>
          </a:p>
        </p:txBody>
      </p:sp>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hlinkClick r:id="rId2"/>
              </a:rPr>
              <a:t>https://www.intechopen.com/books/toxicology-new-aspects-to-this-scientific-conundrum/a-review-of-cyanogenic-glycosides-in-edible-plants</a:t>
            </a:r>
            <a:endParaRPr lang="en-IN" dirty="0"/>
          </a:p>
          <a:p>
            <a:r>
              <a:rPr lang="en-IN" dirty="0">
                <a:hlinkClick r:id="rId3"/>
              </a:rPr>
              <a:t>https://poisonousplants.ansci.cornell.edu/toxicagents/glucosin.html</a:t>
            </a:r>
            <a:endParaRPr lang="en-IN" dirty="0"/>
          </a:p>
          <a:p>
            <a:r>
              <a:rPr lang="en-IN" dirty="0">
                <a:hlinkClick r:id="rId4"/>
              </a:rPr>
              <a:t>http://homepage.ruhr-uni-bochum.de/Markus.Piotrowski/Research_Glucosinolate.html</a:t>
            </a:r>
            <a:endParaRPr lang="en-IN" dirty="0"/>
          </a:p>
          <a:p>
            <a:r>
              <a:rPr lang="en-IN" dirty="0">
                <a:hlinkClick r:id="rId5"/>
              </a:rPr>
              <a:t>https://www.intechopen.com/books/plant-physiological-aspects-of-phenolic-compounds/shikimic-acid-pathway-in-biosynthesis-of-phenolic-compounds</a:t>
            </a:r>
            <a:endParaRPr lang="en-IN" dirty="0"/>
          </a:p>
          <a:p>
            <a:r>
              <a:rPr lang="en-IN" dirty="0">
                <a:hlinkClick r:id="rId6"/>
              </a:rPr>
              <a:t>https://www.researchgate.net/post/Which_is_the_best_solvent_for_herbal_extraction#post-comment-editor</a:t>
            </a:r>
            <a:endParaRPr lang="en-IN" dirty="0"/>
          </a:p>
          <a:p>
            <a:r>
              <a:rPr lang="en-IN" dirty="0">
                <a:hlinkClick r:id="rId7"/>
              </a:rPr>
              <a:t>https://www.unido.org/sites/default/files/2009-10/Extraction_technologies_for_medicinal_and_aromatic_plants_0.pdf</a:t>
            </a:r>
            <a:endParaRPr lang="en-IN" dirty="0"/>
          </a:p>
        </p:txBody>
      </p:sp>
    </p:spTree>
    <p:extLst>
      <p:ext uri="{BB962C8B-B14F-4D97-AF65-F5344CB8AC3E}">
        <p14:creationId xmlns:p14="http://schemas.microsoft.com/office/powerpoint/2010/main" val="184205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3824" y="1714500"/>
            <a:ext cx="5244352" cy="4457700"/>
          </a:xfrm>
        </p:spPr>
      </p:pic>
    </p:spTree>
    <p:extLst>
      <p:ext uri="{BB962C8B-B14F-4D97-AF65-F5344CB8AC3E}">
        <p14:creationId xmlns:p14="http://schemas.microsoft.com/office/powerpoint/2010/main" val="76201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Solvent/s for extraction of Phytoconstituents</a:t>
            </a:r>
          </a:p>
        </p:txBody>
      </p:sp>
      <p:sp>
        <p:nvSpPr>
          <p:cNvPr id="3" name="Content Placeholder 2"/>
          <p:cNvSpPr>
            <a:spLocks noGrp="1"/>
          </p:cNvSpPr>
          <p:nvPr>
            <p:ph idx="1"/>
          </p:nvPr>
        </p:nvSpPr>
        <p:spPr/>
        <p:txBody>
          <a:bodyPr>
            <a:normAutofit fontScale="85000" lnSpcReduction="20000"/>
          </a:bodyPr>
          <a:lstStyle/>
          <a:p>
            <a:r>
              <a:rPr lang="en-US" dirty="0"/>
              <a:t>The choice of solvent/s for extraction of phytoconstituents are based on the polarity of the phytoconstituent to be extracted.</a:t>
            </a:r>
          </a:p>
          <a:p>
            <a:r>
              <a:rPr lang="en-US" dirty="0"/>
              <a:t>Since phytoconstituents have a wide range of polarities, so the solvent/s should be chosen carefully so that the secondary metabolites to be extracted are dissolved in it.</a:t>
            </a:r>
          </a:p>
          <a:p>
            <a:r>
              <a:rPr lang="en-US" dirty="0"/>
              <a:t>The solvent/s chosen must have the following properties:-</a:t>
            </a:r>
          </a:p>
          <a:p>
            <a:r>
              <a:rPr lang="en-US" dirty="0"/>
              <a:t>Low boiling point/Volatility</a:t>
            </a:r>
          </a:p>
          <a:p>
            <a:r>
              <a:rPr lang="en-US" dirty="0"/>
              <a:t>No reactivity with the extract</a:t>
            </a:r>
          </a:p>
          <a:p>
            <a:r>
              <a:rPr lang="en-US" dirty="0"/>
              <a:t>Low viscosity</a:t>
            </a:r>
          </a:p>
          <a:p>
            <a:r>
              <a:rPr lang="en-US" dirty="0"/>
              <a:t>Stability to heat, oxygen and light</a:t>
            </a:r>
          </a:p>
          <a:p>
            <a:r>
              <a:rPr lang="en-US" dirty="0"/>
              <a:t>Cost-effective and safe</a:t>
            </a:r>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idx="1"/>
          </p:nvPr>
        </p:nvSpPr>
        <p:spPr/>
        <p:txBody>
          <a:bodyPr/>
          <a:lstStyle/>
          <a:p>
            <a:r>
              <a:rPr lang="en-IN" dirty="0"/>
              <a:t>Based on the polarity of phytoconstituents, following solvents can be used for their extraction:-</a:t>
            </a:r>
          </a:p>
          <a:p>
            <a:r>
              <a:rPr lang="en-IN" dirty="0"/>
              <a:t>A) For polar and semi-polar phytoconstituents:-</a:t>
            </a:r>
          </a:p>
          <a:p>
            <a:r>
              <a:rPr lang="en-IN" dirty="0"/>
              <a:t>Methanol, ethanol, acetone, acetone/water mixture</a:t>
            </a:r>
          </a:p>
          <a:p>
            <a:r>
              <a:rPr lang="en-IN" dirty="0"/>
              <a:t>B) For lipophilic/non-polar phytoconstituents:-</a:t>
            </a:r>
          </a:p>
          <a:p>
            <a:r>
              <a:rPr lang="en-IN" dirty="0"/>
              <a:t>Chloroform, hexane, ethyl acetate, petroleum ether, etc.</a:t>
            </a:r>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Maceration</a:t>
            </a:r>
          </a:p>
        </p:txBody>
      </p:sp>
      <p:sp>
        <p:nvSpPr>
          <p:cNvPr id="3" name="Content Placeholder 2"/>
          <p:cNvSpPr>
            <a:spLocks noGrp="1"/>
          </p:cNvSpPr>
          <p:nvPr>
            <p:ph idx="1"/>
          </p:nvPr>
        </p:nvSpPr>
        <p:spPr/>
        <p:txBody>
          <a:bodyPr>
            <a:normAutofit/>
          </a:bodyPr>
          <a:lstStyle/>
          <a:p>
            <a:r>
              <a:rPr lang="en-IN" dirty="0"/>
              <a:t>It involves the separation of medicinally active portions of the crude drugs.</a:t>
            </a:r>
          </a:p>
          <a:p>
            <a:r>
              <a:rPr lang="en-IN" dirty="0"/>
              <a:t>It is based on the immersion of the crude drugs in a bulk of the solvent or menstruum. </a:t>
            </a:r>
          </a:p>
          <a:p>
            <a:r>
              <a:rPr lang="en-IN" dirty="0"/>
              <a:t>Solid drug material is taken in stoppered container with about 750 ml of the menstruum and allowed to stand for at least three to seven days in a warm place with frequent shaking. </a:t>
            </a:r>
          </a:p>
          <a:p>
            <a:r>
              <a:rPr lang="en-IN" dirty="0"/>
              <a:t>The mixture of crude drug containing solvent is filtered until most of the liquid drains off. </a:t>
            </a:r>
          </a:p>
          <a:p>
            <a:r>
              <a:rPr lang="en-IN" dirty="0"/>
              <a:t>The filtrate and the washing are combined to produce 1 litre of the solution.</a:t>
            </a:r>
          </a:p>
          <a:p>
            <a:endParaRPr lang="en-IN" dirty="0"/>
          </a:p>
        </p:txBody>
      </p:sp>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Multiple Stage Extraction</a:t>
            </a:r>
          </a:p>
        </p:txBody>
      </p:sp>
      <p:sp>
        <p:nvSpPr>
          <p:cNvPr id="3" name="Content Placeholder 2"/>
          <p:cNvSpPr>
            <a:spLocks noGrp="1"/>
          </p:cNvSpPr>
          <p:nvPr>
            <p:ph idx="1"/>
          </p:nvPr>
        </p:nvSpPr>
        <p:spPr/>
        <p:txBody>
          <a:bodyPr>
            <a:normAutofit lnSpcReduction="10000"/>
          </a:bodyPr>
          <a:lstStyle/>
          <a:p>
            <a:r>
              <a:rPr lang="en-IN" dirty="0"/>
              <a:t>Maceration method has been modified to increase the output of active ingredients in the extracts.</a:t>
            </a:r>
          </a:p>
          <a:p>
            <a:r>
              <a:rPr lang="en-IN" dirty="0"/>
              <a:t>The crude drug material is charged/added in the extractor that is connected with the circulatory pump and a spray distributor along with a number of connected receiving tanks.</a:t>
            </a:r>
          </a:p>
          <a:p>
            <a:r>
              <a:rPr lang="en-IN" dirty="0"/>
              <a:t>The 3 steps involved in this process are:-</a:t>
            </a:r>
          </a:p>
          <a:p>
            <a:r>
              <a:rPr lang="en-IN" dirty="0"/>
              <a:t>1) Addition of crude drug in the extractor</a:t>
            </a:r>
          </a:p>
          <a:p>
            <a:r>
              <a:rPr lang="en-IN" dirty="0"/>
              <a:t>2) Solvent addition and its circulation in the extractor having the drug</a:t>
            </a:r>
          </a:p>
          <a:p>
            <a:r>
              <a:rPr lang="en-IN" dirty="0"/>
              <a:t>3) Removal of the extracted solution and its storage in the receiver tanks</a:t>
            </a:r>
          </a:p>
        </p:txBody>
      </p:sp>
    </p:spTree>
    <p:extLst>
      <p:ext uri="{BB962C8B-B14F-4D97-AF65-F5344CB8AC3E}">
        <p14:creationId xmlns:p14="http://schemas.microsoft.com/office/powerpoint/2010/main" val="11908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92500" lnSpcReduction="20000"/>
          </a:bodyPr>
          <a:lstStyle/>
          <a:p>
            <a:r>
              <a:rPr lang="en-IN" dirty="0"/>
              <a:t>These 3 steps are repeated thrice.</a:t>
            </a:r>
          </a:p>
          <a:p>
            <a:r>
              <a:rPr lang="en-IN" dirty="0"/>
              <a:t>When the crude drug is charged during the extractions, the stored solution present in the receiving tanks is again circulated through the fresh drug present in the extractor and is removed as an extract.</a:t>
            </a:r>
          </a:p>
          <a:p>
            <a:r>
              <a:rPr lang="en-IN" dirty="0"/>
              <a:t>Similarly, after 3 extractions, the drug is removed from the extractor, again recharged with fresh drug and the whole cycle is repeated.</a:t>
            </a:r>
          </a:p>
          <a:p>
            <a:r>
              <a:rPr lang="en-IN" dirty="0"/>
              <a:t>The advantages of this method are:-</a:t>
            </a:r>
          </a:p>
          <a:p>
            <a:r>
              <a:rPr lang="en-IN" dirty="0"/>
              <a:t>1) Maximum extraction is obtained as the last treatment of the drug before its discharge is with fresh solvent.</a:t>
            </a:r>
          </a:p>
          <a:p>
            <a:r>
              <a:rPr lang="en-IN" dirty="0"/>
              <a:t>2) The highest possible concentration is obtained because the solution is in contact with the fresh drug before removal for evaporation.</a:t>
            </a:r>
          </a:p>
        </p:txBody>
      </p:sp>
    </p:spTree>
    <p:extLst>
      <p:ext uri="{BB962C8B-B14F-4D97-AF65-F5344CB8AC3E}">
        <p14:creationId xmlns:p14="http://schemas.microsoft.com/office/powerpoint/2010/main" val="116839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4785" y="1734981"/>
            <a:ext cx="3334215" cy="351521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850" y="2194607"/>
            <a:ext cx="5779700" cy="2815274"/>
          </a:xfrm>
          <a:prstGeom prst="rect">
            <a:avLst/>
          </a:prstGeom>
        </p:spPr>
      </p:pic>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Percolation</a:t>
            </a:r>
          </a:p>
        </p:txBody>
      </p:sp>
      <p:sp>
        <p:nvSpPr>
          <p:cNvPr id="3" name="Content Placeholder 2"/>
          <p:cNvSpPr>
            <a:spLocks noGrp="1"/>
          </p:cNvSpPr>
          <p:nvPr>
            <p:ph idx="1"/>
          </p:nvPr>
        </p:nvSpPr>
        <p:spPr/>
        <p:txBody>
          <a:bodyPr>
            <a:normAutofit/>
          </a:bodyPr>
          <a:lstStyle/>
          <a:p>
            <a:r>
              <a:rPr lang="en-IN" dirty="0"/>
              <a:t>As the name suggests, percolation is a continuous flow of the solvent through the bed of crude drug material to give the extract.</a:t>
            </a:r>
          </a:p>
          <a:p>
            <a:r>
              <a:rPr lang="en-IN" dirty="0"/>
              <a:t>The procedure is as follows:-</a:t>
            </a:r>
          </a:p>
          <a:p>
            <a:r>
              <a:rPr lang="en-IN" dirty="0"/>
              <a:t>1) The powdered drug is treated with just enough solvent to make it wet.</a:t>
            </a:r>
          </a:p>
          <a:p>
            <a:r>
              <a:rPr lang="en-IN" dirty="0"/>
              <a:t>2) The wet material is allowed to stand for about 15 minutes and then it is transferred to a percolator that is a V-shaped vessel open at both the ends.</a:t>
            </a:r>
          </a:p>
          <a:p>
            <a:endParaRPr lang="en-IN" dirty="0"/>
          </a:p>
        </p:txBody>
      </p:sp>
    </p:spTree>
    <p:extLst>
      <p:ext uri="{BB962C8B-B14F-4D97-AF65-F5344CB8AC3E}">
        <p14:creationId xmlns:p14="http://schemas.microsoft.com/office/powerpoint/2010/main" val="27780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3A4D8D6255C24582D9990B697CC105" ma:contentTypeVersion="3" ma:contentTypeDescription="Create a new document." ma:contentTypeScope="" ma:versionID="260ef8f8c59f7781b8ef4e6a155181cb">
  <xsd:schema xmlns:xsd="http://www.w3.org/2001/XMLSchema" xmlns:xs="http://www.w3.org/2001/XMLSchema" xmlns:p="http://schemas.microsoft.com/office/2006/metadata/properties" xmlns:ns2="1ce2de92-1a32-4eb1-bd36-255726f6b0ef" targetNamespace="http://schemas.microsoft.com/office/2006/metadata/properties" ma:root="true" ma:fieldsID="433167f986c40989ce087939120d5d9a" ns2:_="">
    <xsd:import namespace="1ce2de92-1a32-4eb1-bd36-255726f6b0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e92-1a32-4eb1-bd36-255726f6b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3EB8A8-AE8F-4467-A850-B4229B50362F}"/>
</file>

<file path=customXml/itemProps2.xml><?xml version="1.0" encoding="utf-8"?>
<ds:datastoreItem xmlns:ds="http://schemas.openxmlformats.org/officeDocument/2006/customXml" ds:itemID="{956EE0DE-882F-492A-81CA-23B63B777290}"/>
</file>

<file path=customXml/itemProps3.xml><?xml version="1.0" encoding="utf-8"?>
<ds:datastoreItem xmlns:ds="http://schemas.openxmlformats.org/officeDocument/2006/customXml" ds:itemID="{DC879BDF-1A2A-446C-A1EE-6F53616C53FE}"/>
</file>

<file path=docProps/app.xml><?xml version="1.0" encoding="utf-8"?>
<Properties xmlns="http://schemas.openxmlformats.org/officeDocument/2006/extended-properties" xmlns:vt="http://schemas.openxmlformats.org/officeDocument/2006/docPropsVTypes">
  <Template>Science project presentation (widescreen)</Template>
  <TotalTime>767</TotalTime>
  <Words>1451</Words>
  <Application>Microsoft Office PowerPoint</Application>
  <PresentationFormat>Widescreen</PresentationFormat>
  <Paragraphs>100</Paragraphs>
  <Slides>21</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Science Project 16x9</vt:lpstr>
      <vt:lpstr>Extraction of Phytoconstituents</vt:lpstr>
      <vt:lpstr>Definitions</vt:lpstr>
      <vt:lpstr>Choice of Solvent/s for extraction of Phytoconstituents</vt:lpstr>
      <vt:lpstr> </vt:lpstr>
      <vt:lpstr>Maceration</vt:lpstr>
      <vt:lpstr>Multiple Stage Extraction</vt:lpstr>
      <vt:lpstr> </vt:lpstr>
      <vt:lpstr>PowerPoint Presentation</vt:lpstr>
      <vt:lpstr>Percolation</vt:lpstr>
      <vt:lpstr>PowerPoint Presentation</vt:lpstr>
      <vt:lpstr>Reserve Percolate Method</vt:lpstr>
      <vt:lpstr>PowerPoint Presentation</vt:lpstr>
      <vt:lpstr>PowerPoint Presentation</vt:lpstr>
      <vt:lpstr>PowerPoint Presentation</vt:lpstr>
      <vt:lpstr>Steam Distillation</vt:lpstr>
      <vt:lpstr>Advantages of Steam Distillation</vt:lpstr>
      <vt:lpstr>PowerPoint Presentation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Phytoconstituents</dc:title>
  <dc:creator>Tejas Karandikar</dc:creator>
  <cp:lastModifiedBy>Tejas Karandikar</cp:lastModifiedBy>
  <cp:revision>25</cp:revision>
  <dcterms:created xsi:type="dcterms:W3CDTF">2019-11-19T04:48:10Z</dcterms:created>
  <dcterms:modified xsi:type="dcterms:W3CDTF">2022-12-19T04:19:32Z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0x010100CD3A4D8D6255C24582D9990B697CC105</vt:lpwstr>
  </property>
</Properties>
</file>